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2" r:id="rId1"/>
  </p:sldMasterIdLst>
  <p:sldIdLst>
    <p:sldId id="256" r:id="rId2"/>
    <p:sldId id="257" r:id="rId3"/>
    <p:sldId id="258" r:id="rId4"/>
    <p:sldId id="261" r:id="rId5"/>
    <p:sldId id="263" r:id="rId6"/>
    <p:sldId id="270" r:id="rId7"/>
    <p:sldId id="260" r:id="rId8"/>
    <p:sldId id="268" r:id="rId9"/>
    <p:sldId id="266" r:id="rId10"/>
    <p:sldId id="267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juhtslaidi alapealkirja laadi redigeerimiseks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839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diallkirjaga panoraam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668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alkiri ja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755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diallkirjaga 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498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65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sitaadi 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675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Õige või 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9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092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288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14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38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04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158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3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57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t-EE" smtClean="0"/>
              <a:t>Redigeeri juhtslaidi tekstilaade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5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t-EE" sz="4800" dirty="0" smtClean="0">
                <a:solidFill>
                  <a:schemeClr val="accent2">
                    <a:lumMod val="75000"/>
                  </a:schemeClr>
                </a:solidFill>
              </a:rPr>
              <a:t>Matk „</a:t>
            </a:r>
            <a:r>
              <a:rPr lang="et-EE" sz="4800" b="1" dirty="0" smtClean="0">
                <a:solidFill>
                  <a:schemeClr val="accent2">
                    <a:lumMod val="75000"/>
                  </a:schemeClr>
                </a:solidFill>
              </a:rPr>
              <a:t>Elurikkust </a:t>
            </a:r>
            <a:r>
              <a:rPr lang="et-EE" sz="4800" b="1" dirty="0" smtClean="0">
                <a:solidFill>
                  <a:schemeClr val="accent2">
                    <a:lumMod val="75000"/>
                  </a:schemeClr>
                </a:solidFill>
              </a:rPr>
              <a:t>kaitsel“</a:t>
            </a:r>
            <a:endParaRPr lang="et-EE" sz="4800" dirty="0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t-EE" sz="2000" dirty="0" smtClean="0">
                <a:solidFill>
                  <a:schemeClr val="accent1">
                    <a:lumMod val="75000"/>
                  </a:schemeClr>
                </a:solidFill>
              </a:rPr>
              <a:t>Nurme kooli toimetulekuklass</a:t>
            </a:r>
            <a:endParaRPr lang="et-EE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259" y="5147732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47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420" y="2689998"/>
            <a:ext cx="4067694" cy="3050771"/>
          </a:xfrm>
          <a:prstGeom prst="rect">
            <a:avLst/>
          </a:prstGeom>
        </p:spPr>
      </p:pic>
      <p:sp>
        <p:nvSpPr>
          <p:cNvPr id="8" name="Ristkülik 7"/>
          <p:cNvSpPr/>
          <p:nvPr/>
        </p:nvSpPr>
        <p:spPr>
          <a:xfrm>
            <a:off x="1438102" y="1205346"/>
            <a:ext cx="39984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200" dirty="0">
                <a:solidFill>
                  <a:schemeClr val="accent2"/>
                </a:solidFill>
              </a:rPr>
              <a:t>Looduses ei või:</a:t>
            </a:r>
          </a:p>
          <a:p>
            <a:endParaRPr lang="et-EE" sz="2800" dirty="0"/>
          </a:p>
          <a:p>
            <a:endParaRPr lang="et-EE" sz="1400" dirty="0" smtClean="0"/>
          </a:p>
          <a:p>
            <a:endParaRPr lang="et-EE" sz="1400" dirty="0"/>
          </a:p>
          <a:p>
            <a:r>
              <a:rPr lang="et-EE" sz="1600" dirty="0" smtClean="0">
                <a:solidFill>
                  <a:schemeClr val="accent2"/>
                </a:solidFill>
              </a:rPr>
              <a:t>• </a:t>
            </a:r>
            <a:r>
              <a:rPr lang="et-EE" sz="1600" dirty="0">
                <a:solidFill>
                  <a:schemeClr val="accent2"/>
                </a:solidFill>
              </a:rPr>
              <a:t>Vigastada puid ja põõsaid.</a:t>
            </a:r>
          </a:p>
          <a:p>
            <a:endParaRPr lang="et-EE" sz="1600" dirty="0">
              <a:solidFill>
                <a:schemeClr val="accent2"/>
              </a:solidFill>
            </a:endParaRPr>
          </a:p>
          <a:p>
            <a:r>
              <a:rPr lang="et-EE" sz="1600" dirty="0" smtClean="0">
                <a:solidFill>
                  <a:schemeClr val="accent2"/>
                </a:solidFill>
              </a:rPr>
              <a:t>• </a:t>
            </a:r>
            <a:r>
              <a:rPr lang="et-EE" sz="1600" dirty="0">
                <a:solidFill>
                  <a:schemeClr val="accent2"/>
                </a:solidFill>
              </a:rPr>
              <a:t>Kahjustada metsloomade ja lindude elupaiku ja pesi, korjata nende </a:t>
            </a:r>
            <a:r>
              <a:rPr lang="et-EE" sz="1600" dirty="0" smtClean="0">
                <a:solidFill>
                  <a:schemeClr val="accent2"/>
                </a:solidFill>
              </a:rPr>
              <a:t>mune.</a:t>
            </a:r>
          </a:p>
          <a:p>
            <a:endParaRPr lang="et-EE" sz="1600" dirty="0">
              <a:solidFill>
                <a:schemeClr val="accent2"/>
              </a:solidFill>
            </a:endParaRPr>
          </a:p>
          <a:p>
            <a:r>
              <a:rPr lang="et-EE" sz="1600" dirty="0">
                <a:solidFill>
                  <a:schemeClr val="accent2"/>
                </a:solidFill>
              </a:rPr>
              <a:t>• Kahjustada looduskaitseobjekte ja kaitstavaid liike</a:t>
            </a:r>
            <a:r>
              <a:rPr lang="et-EE" sz="1600" dirty="0" smtClean="0">
                <a:solidFill>
                  <a:schemeClr val="accent2"/>
                </a:solidFill>
              </a:rPr>
              <a:t>.</a:t>
            </a:r>
          </a:p>
          <a:p>
            <a:endParaRPr lang="et-EE" sz="1600" dirty="0" smtClean="0">
              <a:solidFill>
                <a:schemeClr val="accent2"/>
              </a:solidFill>
            </a:endParaRPr>
          </a:p>
          <a:p>
            <a:r>
              <a:rPr lang="et-EE" sz="1600" dirty="0" smtClean="0">
                <a:solidFill>
                  <a:schemeClr val="accent2"/>
                </a:solidFill>
              </a:rPr>
              <a:t>•Pidada </a:t>
            </a:r>
            <a:r>
              <a:rPr lang="et-EE" sz="1600" dirty="0">
                <a:solidFill>
                  <a:schemeClr val="accent2"/>
                </a:solidFill>
              </a:rPr>
              <a:t>jahti ja kalastada ilma vastava loata.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1600" dirty="0" smtClean="0">
              <a:solidFill>
                <a:schemeClr val="accent2"/>
              </a:solidFill>
            </a:endParaRPr>
          </a:p>
          <a:p>
            <a:endParaRPr lang="et-EE" sz="1600" dirty="0">
              <a:solidFill>
                <a:schemeClr val="accent2"/>
              </a:solidFill>
            </a:endParaRPr>
          </a:p>
          <a:p>
            <a:r>
              <a:rPr lang="et-EE" sz="1600" dirty="0" smtClean="0">
                <a:solidFill>
                  <a:schemeClr val="accent2"/>
                </a:solidFill>
              </a:rPr>
              <a:t>• </a:t>
            </a:r>
            <a:r>
              <a:rPr lang="et-EE" sz="1600" dirty="0" err="1">
                <a:solidFill>
                  <a:schemeClr val="accent2"/>
                </a:solidFill>
              </a:rPr>
              <a:t>Saastada</a:t>
            </a:r>
            <a:r>
              <a:rPr lang="et-EE" sz="1600" dirty="0">
                <a:solidFill>
                  <a:schemeClr val="accent2"/>
                </a:solidFill>
              </a:rPr>
              <a:t> loodust.</a:t>
            </a:r>
          </a:p>
        </p:txBody>
      </p:sp>
    </p:spTree>
    <p:extLst>
      <p:ext uri="{BB962C8B-B14F-4D97-AF65-F5344CB8AC3E}">
        <p14:creationId xmlns:p14="http://schemas.microsoft.com/office/powerpoint/2010/main" val="940305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>
                <a:solidFill>
                  <a:schemeClr val="accent2"/>
                </a:solidFill>
              </a:rPr>
              <a:t>L</a:t>
            </a:r>
            <a:r>
              <a:rPr lang="fi-FI" sz="4000" dirty="0" err="1" smtClean="0">
                <a:solidFill>
                  <a:schemeClr val="accent2"/>
                </a:solidFill>
              </a:rPr>
              <a:t>oodus</a:t>
            </a:r>
            <a:r>
              <a:rPr lang="fi-FI" sz="4000" dirty="0" smtClean="0">
                <a:solidFill>
                  <a:schemeClr val="accent2"/>
                </a:solidFill>
              </a:rPr>
              <a:t> </a:t>
            </a:r>
            <a:r>
              <a:rPr lang="fi-FI" sz="4000" dirty="0">
                <a:solidFill>
                  <a:schemeClr val="accent2"/>
                </a:solidFill>
              </a:rPr>
              <a:t>on </a:t>
            </a:r>
            <a:r>
              <a:rPr lang="et-EE" sz="4000" dirty="0" smtClean="0">
                <a:solidFill>
                  <a:schemeClr val="accent2"/>
                </a:solidFill>
              </a:rPr>
              <a:t>meie</a:t>
            </a:r>
            <a:r>
              <a:rPr lang="fi-FI" sz="4000" dirty="0" smtClean="0">
                <a:solidFill>
                  <a:schemeClr val="accent2"/>
                </a:solidFill>
              </a:rPr>
              <a:t> </a:t>
            </a:r>
            <a:r>
              <a:rPr lang="fi-FI" sz="4000" dirty="0" err="1">
                <a:solidFill>
                  <a:schemeClr val="accent2"/>
                </a:solidFill>
              </a:rPr>
              <a:t>jaoks</a:t>
            </a:r>
            <a:r>
              <a:rPr lang="fi-FI" sz="4000" dirty="0">
                <a:solidFill>
                  <a:schemeClr val="accent2"/>
                </a:solidFill>
              </a:rPr>
              <a:t> </a:t>
            </a:r>
            <a:r>
              <a:rPr lang="fi-FI" sz="4000" dirty="0" err="1">
                <a:solidFill>
                  <a:schemeClr val="accent2"/>
                </a:solidFill>
              </a:rPr>
              <a:t>väärtus</a:t>
            </a:r>
            <a:endParaRPr lang="et-EE" sz="4000" dirty="0">
              <a:solidFill>
                <a:schemeClr val="accent2"/>
              </a:solidFill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t-EE" sz="2000" dirty="0" smtClean="0">
                <a:solidFill>
                  <a:schemeClr val="accent2"/>
                </a:solidFill>
              </a:rPr>
              <a:t>Nii </a:t>
            </a:r>
            <a:r>
              <a:rPr lang="et-EE" sz="2000" dirty="0">
                <a:solidFill>
                  <a:schemeClr val="accent2"/>
                </a:solidFill>
              </a:rPr>
              <a:t>park kui ka metsatukk, niit ja läheduses asuv veekogu on kellelegi koduks. </a:t>
            </a:r>
            <a:r>
              <a:rPr lang="et-EE" sz="2000" dirty="0" smtClean="0">
                <a:solidFill>
                  <a:schemeClr val="accent2"/>
                </a:solidFill>
              </a:rPr>
              <a:t>Peame </a:t>
            </a:r>
            <a:r>
              <a:rPr lang="et-EE" sz="2000" dirty="0">
                <a:solidFill>
                  <a:schemeClr val="accent2"/>
                </a:solidFill>
              </a:rPr>
              <a:t>mõistma, et viibides looduses </a:t>
            </a:r>
            <a:r>
              <a:rPr lang="et-EE" sz="2000" dirty="0" smtClean="0">
                <a:solidFill>
                  <a:schemeClr val="accent2"/>
                </a:solidFill>
              </a:rPr>
              <a:t>oleme samaaegselt </a:t>
            </a:r>
            <a:r>
              <a:rPr lang="et-EE" sz="2000" dirty="0">
                <a:solidFill>
                  <a:schemeClr val="accent2"/>
                </a:solidFill>
              </a:rPr>
              <a:t>kellegi </a:t>
            </a:r>
            <a:r>
              <a:rPr lang="et-EE" sz="2000" dirty="0" smtClean="0">
                <a:solidFill>
                  <a:schemeClr val="accent2"/>
                </a:solidFill>
              </a:rPr>
              <a:t>kodus. Kodu </a:t>
            </a:r>
            <a:r>
              <a:rPr lang="et-EE" sz="2000" dirty="0">
                <a:solidFill>
                  <a:schemeClr val="accent2"/>
                </a:solidFill>
              </a:rPr>
              <a:t>lõhkuda ja risustada pole aga </a:t>
            </a:r>
            <a:r>
              <a:rPr lang="et-EE" sz="2000" dirty="0" smtClean="0">
                <a:solidFill>
                  <a:schemeClr val="accent2"/>
                </a:solidFill>
              </a:rPr>
              <a:t>ilus.</a:t>
            </a:r>
            <a:endParaRPr lang="et-EE" sz="2000" dirty="0">
              <a:solidFill>
                <a:schemeClr val="accent2"/>
              </a:solidFill>
            </a:endParaRPr>
          </a:p>
        </p:txBody>
      </p:sp>
      <p:pic>
        <p:nvPicPr>
          <p:cNvPr id="6" name="Pil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822" y="1876244"/>
            <a:ext cx="2891348" cy="3848043"/>
          </a:xfrm>
          <a:prstGeom prst="rect">
            <a:avLst/>
          </a:prstGeom>
        </p:spPr>
      </p:pic>
      <p:sp>
        <p:nvSpPr>
          <p:cNvPr id="4" name="Sisu kohatäid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52041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/>
          <p:cNvSpPr/>
          <p:nvPr/>
        </p:nvSpPr>
        <p:spPr>
          <a:xfrm>
            <a:off x="1587731" y="1205346"/>
            <a:ext cx="75562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800" b="1" dirty="0">
                <a:solidFill>
                  <a:schemeClr val="accent2">
                    <a:lumMod val="75000"/>
                  </a:schemeClr>
                </a:solidFill>
              </a:rPr>
              <a:t>Kuidas </a:t>
            </a:r>
            <a:r>
              <a:rPr lang="et-EE" sz="2800" b="1" dirty="0" smtClean="0">
                <a:solidFill>
                  <a:schemeClr val="accent2">
                    <a:lumMod val="75000"/>
                  </a:schemeClr>
                </a:solidFill>
              </a:rPr>
              <a:t>kaitsta meie planeedil elurikkust?</a:t>
            </a:r>
            <a:endParaRPr lang="et-EE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t-EE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t-EE" sz="2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t-EE" sz="2800" dirty="0">
                <a:solidFill>
                  <a:schemeClr val="accent2">
                    <a:lumMod val="75000"/>
                  </a:schemeClr>
                </a:solidFill>
              </a:rPr>
              <a:t>Üks võimalus on õppida märkama. </a:t>
            </a:r>
            <a:endParaRPr lang="et-EE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t-EE" sz="2800" dirty="0" smtClean="0">
                <a:solidFill>
                  <a:schemeClr val="accent2">
                    <a:lumMod val="75000"/>
                  </a:schemeClr>
                </a:solidFill>
              </a:rPr>
              <a:t>Parimateks </a:t>
            </a:r>
            <a:r>
              <a:rPr lang="et-EE" sz="2800" dirty="0">
                <a:solidFill>
                  <a:schemeClr val="accent2">
                    <a:lumMod val="75000"/>
                  </a:schemeClr>
                </a:solidFill>
              </a:rPr>
              <a:t>õpetajateks on siin elurikkad paigad ise. </a:t>
            </a:r>
            <a:endParaRPr lang="et-EE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t-EE" sz="2800" dirty="0" smtClean="0">
                <a:solidFill>
                  <a:schemeClr val="accent2">
                    <a:lumMod val="75000"/>
                  </a:schemeClr>
                </a:solidFill>
              </a:rPr>
              <a:t>Neis </a:t>
            </a:r>
            <a:r>
              <a:rPr lang="et-EE" sz="2800" dirty="0">
                <a:solidFill>
                  <a:schemeClr val="accent2">
                    <a:lumMod val="75000"/>
                  </a:schemeClr>
                </a:solidFill>
              </a:rPr>
              <a:t>tuleb vaid kohal olla: tähtsam kui liikide </a:t>
            </a:r>
            <a:r>
              <a:rPr lang="et-EE" sz="2800" dirty="0" smtClean="0">
                <a:solidFill>
                  <a:schemeClr val="accent2">
                    <a:lumMod val="75000"/>
                  </a:schemeClr>
                </a:solidFill>
              </a:rPr>
              <a:t>tundmine, on </a:t>
            </a:r>
            <a:r>
              <a:rPr lang="et-EE" sz="2800" dirty="0">
                <a:solidFill>
                  <a:schemeClr val="accent2">
                    <a:lumMod val="75000"/>
                  </a:schemeClr>
                </a:solidFill>
              </a:rPr>
              <a:t>looduses olemine</a:t>
            </a:r>
            <a:r>
              <a:rPr lang="et-EE" sz="28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et-EE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t-EE" sz="2800" dirty="0">
                <a:solidFill>
                  <a:schemeClr val="accent2">
                    <a:lumMod val="75000"/>
                  </a:schemeClr>
                </a:solidFill>
              </a:rPr>
              <a:t>Nii otsustasimegi välja, </a:t>
            </a:r>
            <a:r>
              <a:rPr lang="et-EE" sz="2800" dirty="0" smtClean="0">
                <a:solidFill>
                  <a:schemeClr val="accent2">
                    <a:lumMod val="75000"/>
                  </a:schemeClr>
                </a:solidFill>
              </a:rPr>
              <a:t>loodusesse, </a:t>
            </a:r>
            <a:r>
              <a:rPr lang="et-EE" sz="2800" dirty="0">
                <a:solidFill>
                  <a:schemeClr val="accent2">
                    <a:lumMod val="75000"/>
                  </a:schemeClr>
                </a:solidFill>
              </a:rPr>
              <a:t>minna.</a:t>
            </a:r>
          </a:p>
        </p:txBody>
      </p:sp>
    </p:spTree>
    <p:extLst>
      <p:ext uri="{BB962C8B-B14F-4D97-AF65-F5344CB8AC3E}">
        <p14:creationId xmlns:p14="http://schemas.microsoft.com/office/powerpoint/2010/main" val="354792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/>
          <p:cNvSpPr/>
          <p:nvPr/>
        </p:nvSpPr>
        <p:spPr>
          <a:xfrm>
            <a:off x="1654233" y="1205345"/>
            <a:ext cx="74897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400" dirty="0">
                <a:solidFill>
                  <a:schemeClr val="accent2"/>
                </a:solidFill>
              </a:rPr>
              <a:t>Nurme kooli toimetulekuklassi õpilaste matk toimus </a:t>
            </a:r>
            <a:r>
              <a:rPr lang="et-EE" sz="2400" dirty="0" smtClean="0">
                <a:solidFill>
                  <a:schemeClr val="accent2"/>
                </a:solidFill>
              </a:rPr>
              <a:t>31. </a:t>
            </a:r>
            <a:r>
              <a:rPr lang="et-EE" sz="2400" dirty="0">
                <a:solidFill>
                  <a:schemeClr val="accent2"/>
                </a:solidFill>
              </a:rPr>
              <a:t>märtsil.  </a:t>
            </a:r>
            <a:endParaRPr lang="et-EE" sz="2400" dirty="0" smtClean="0">
              <a:solidFill>
                <a:schemeClr val="accent2"/>
              </a:solidFill>
            </a:endParaRPr>
          </a:p>
          <a:p>
            <a:endParaRPr lang="et-EE" sz="2400" dirty="0">
              <a:solidFill>
                <a:schemeClr val="accent2"/>
              </a:solidFill>
            </a:endParaRPr>
          </a:p>
          <a:p>
            <a:r>
              <a:rPr lang="et-EE" sz="2400" dirty="0">
                <a:solidFill>
                  <a:schemeClr val="accent2"/>
                </a:solidFill>
              </a:rPr>
              <a:t>Meie eesmärgiks oli külastada </a:t>
            </a:r>
            <a:r>
              <a:rPr lang="et-EE" sz="2400" dirty="0" err="1" smtClean="0">
                <a:solidFill>
                  <a:schemeClr val="accent2"/>
                </a:solidFill>
              </a:rPr>
              <a:t>Päinurme</a:t>
            </a:r>
            <a:r>
              <a:rPr lang="et-EE" sz="2400" dirty="0" smtClean="0">
                <a:solidFill>
                  <a:schemeClr val="accent2"/>
                </a:solidFill>
              </a:rPr>
              <a:t> külas </a:t>
            </a:r>
            <a:r>
              <a:rPr lang="fi-FI" sz="2400" dirty="0" err="1" smtClean="0">
                <a:solidFill>
                  <a:schemeClr val="accent2"/>
                </a:solidFill>
              </a:rPr>
              <a:t>Päinurme-Koigi</a:t>
            </a:r>
            <a:r>
              <a:rPr lang="fi-FI" sz="2400" dirty="0" smtClean="0">
                <a:solidFill>
                  <a:schemeClr val="accent2"/>
                </a:solidFill>
              </a:rPr>
              <a:t> </a:t>
            </a:r>
            <a:r>
              <a:rPr lang="fi-FI" sz="2400" dirty="0">
                <a:solidFill>
                  <a:schemeClr val="accent2"/>
                </a:solidFill>
              </a:rPr>
              <a:t>ja </a:t>
            </a:r>
            <a:r>
              <a:rPr lang="fi-FI" sz="2400" dirty="0" err="1">
                <a:solidFill>
                  <a:schemeClr val="accent2"/>
                </a:solidFill>
              </a:rPr>
              <a:t>Koeru</a:t>
            </a:r>
            <a:r>
              <a:rPr lang="fi-FI" sz="2400" dirty="0">
                <a:solidFill>
                  <a:schemeClr val="accent2"/>
                </a:solidFill>
              </a:rPr>
              <a:t> maantee </a:t>
            </a:r>
            <a:r>
              <a:rPr lang="fi-FI" sz="2400" dirty="0" err="1" smtClean="0">
                <a:solidFill>
                  <a:schemeClr val="accent2"/>
                </a:solidFill>
              </a:rPr>
              <a:t>ristumiskohas</a:t>
            </a:r>
            <a:r>
              <a:rPr lang="et-EE" sz="2400" dirty="0" smtClean="0">
                <a:solidFill>
                  <a:schemeClr val="accent2"/>
                </a:solidFill>
              </a:rPr>
              <a:t> </a:t>
            </a:r>
            <a:r>
              <a:rPr lang="et-EE" sz="2400" dirty="0" smtClean="0">
                <a:solidFill>
                  <a:schemeClr val="accent2"/>
                </a:solidFill>
              </a:rPr>
              <a:t>asuvat parki, sest </a:t>
            </a:r>
            <a:r>
              <a:rPr lang="et-EE" sz="2400" dirty="0">
                <a:solidFill>
                  <a:schemeClr val="accent2"/>
                </a:solidFill>
              </a:rPr>
              <a:t>kõik vanad pargid ja metsad on elurikkuse võrdkujud</a:t>
            </a:r>
            <a:r>
              <a:rPr lang="et-EE" sz="2400" dirty="0" smtClean="0">
                <a:solidFill>
                  <a:schemeClr val="accent2"/>
                </a:solidFill>
              </a:rPr>
              <a:t>.</a:t>
            </a:r>
          </a:p>
          <a:p>
            <a:r>
              <a:rPr lang="et-EE" sz="2400" dirty="0" smtClean="0">
                <a:solidFill>
                  <a:schemeClr val="accent2"/>
                </a:solidFill>
              </a:rPr>
              <a:t> </a:t>
            </a:r>
            <a:r>
              <a:rPr lang="et-EE" sz="2400" dirty="0">
                <a:solidFill>
                  <a:schemeClr val="accent2"/>
                </a:solidFill>
              </a:rPr>
              <a:t>Ja meil </a:t>
            </a:r>
            <a:r>
              <a:rPr lang="et-EE" sz="2400" dirty="0">
                <a:solidFill>
                  <a:schemeClr val="accent2"/>
                </a:solidFill>
              </a:rPr>
              <a:t>Eestis on </a:t>
            </a:r>
            <a:r>
              <a:rPr lang="et-EE" sz="2400" dirty="0">
                <a:solidFill>
                  <a:schemeClr val="accent2"/>
                </a:solidFill>
              </a:rPr>
              <a:t>selliseid elurikkuse oaase </a:t>
            </a:r>
            <a:r>
              <a:rPr lang="et-EE" sz="2400" dirty="0" smtClean="0">
                <a:solidFill>
                  <a:schemeClr val="accent2"/>
                </a:solidFill>
              </a:rPr>
              <a:t>vaja.</a:t>
            </a:r>
          </a:p>
          <a:p>
            <a:endParaRPr lang="et-EE" sz="2400" dirty="0" smtClean="0">
              <a:solidFill>
                <a:schemeClr val="accent2"/>
              </a:solidFill>
            </a:endParaRPr>
          </a:p>
          <a:p>
            <a:r>
              <a:rPr lang="et-EE" sz="2400" dirty="0" smtClean="0">
                <a:solidFill>
                  <a:schemeClr val="accent2"/>
                </a:solidFill>
              </a:rPr>
              <a:t>Pargid on </a:t>
            </a:r>
            <a:r>
              <a:rPr lang="et-EE" sz="2400" dirty="0">
                <a:solidFill>
                  <a:schemeClr val="accent2"/>
                </a:solidFill>
              </a:rPr>
              <a:t>see osa meie ühisest kultuuripärandist, mida tuleb säilitada ja kaitsta. Kaitsmise peamiseks eesmärgiks on ajaloolise miljöö ja liigirikkuse säilitamine. </a:t>
            </a:r>
            <a:endParaRPr lang="et-EE" sz="2400" dirty="0" smtClean="0">
              <a:solidFill>
                <a:schemeClr val="accent2"/>
              </a:solidFill>
            </a:endParaRPr>
          </a:p>
          <a:p>
            <a:endParaRPr lang="et-EE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54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2400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Pargis </a:t>
            </a:r>
            <a:r>
              <a:rPr lang="et-EE" sz="24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nägime palju huvitavat: </a:t>
            </a:r>
            <a:r>
              <a:rPr lang="et-EE" sz="2400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puid, taimi ja linde</a:t>
            </a:r>
            <a:endParaRPr lang="et-EE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9754" y="2489800"/>
            <a:ext cx="2427684" cy="3236912"/>
          </a:xfrm>
          <a:prstGeom prst="rect">
            <a:avLst/>
          </a:prstGeom>
        </p:spPr>
      </p:pic>
      <p:pic>
        <p:nvPicPr>
          <p:cNvPr id="6" name="Sisu kohatäi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99" y="2504060"/>
            <a:ext cx="2341326" cy="322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07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t-EE" sz="20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Pargis kasvas palju erinevaid puid ja põõsaid. </a:t>
            </a:r>
            <a:r>
              <a:rPr lang="et-EE" sz="2000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/>
            </a:r>
            <a:br>
              <a:rPr lang="et-EE" sz="2000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</a:br>
            <a:r>
              <a:rPr lang="et-EE" sz="2000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/>
            </a:r>
            <a:br>
              <a:rPr lang="et-EE" sz="2000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</a:br>
            <a:r>
              <a:rPr lang="et-EE" sz="2000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Mõned </a:t>
            </a:r>
            <a:r>
              <a:rPr lang="et-EE" sz="20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olid juba </a:t>
            </a:r>
            <a:r>
              <a:rPr lang="et-EE" sz="2000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väga vanad </a:t>
            </a:r>
            <a:r>
              <a:rPr lang="et-EE" sz="2000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ja samblaga kaetud. </a:t>
            </a:r>
            <a:endParaRPr lang="et-E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16374" y="2560638"/>
            <a:ext cx="2482452" cy="3309937"/>
          </a:xfrm>
          <a:prstGeom prst="rect">
            <a:avLst/>
          </a:prstGeom>
        </p:spPr>
      </p:pic>
      <p:pic>
        <p:nvPicPr>
          <p:cNvPr id="8" name="Sisu kohatäide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99524" y="2560638"/>
            <a:ext cx="2482452" cy="3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25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 smtClean="0">
                <a:solidFill>
                  <a:schemeClr val="accent2"/>
                </a:solidFill>
              </a:rPr>
              <a:t>Nägime puhkevaid pungi </a:t>
            </a:r>
            <a:r>
              <a:rPr lang="et-EE" sz="3200" dirty="0">
                <a:solidFill>
                  <a:schemeClr val="accent2"/>
                </a:solidFill>
              </a:rPr>
              <a:t>ja tärkavaid taimi</a:t>
            </a:r>
          </a:p>
        </p:txBody>
      </p:sp>
      <p:pic>
        <p:nvPicPr>
          <p:cNvPr id="6" name="Sisu kohatäid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5977" y="2974063"/>
            <a:ext cx="3309937" cy="2482452"/>
          </a:xfrm>
        </p:spPr>
      </p:pic>
      <p:pic>
        <p:nvPicPr>
          <p:cNvPr id="8" name="Sisu kohatäide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3155" y="2974063"/>
            <a:ext cx="3309937" cy="2482452"/>
          </a:xfrm>
        </p:spPr>
      </p:pic>
    </p:spTree>
    <p:extLst>
      <p:ext uri="{BB962C8B-B14F-4D97-AF65-F5344CB8AC3E}">
        <p14:creationId xmlns:p14="http://schemas.microsoft.com/office/powerpoint/2010/main" val="3977372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2400" dirty="0" smtClean="0">
                <a:solidFill>
                  <a:schemeClr val="accent2">
                    <a:lumMod val="75000"/>
                  </a:schemeClr>
                </a:solidFill>
              </a:rPr>
              <a:t>Silma rõõmustasid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</a:rPr>
              <a:t>esimes</a:t>
            </a:r>
            <a:r>
              <a:rPr lang="et-EE" sz="2400" dirty="0" err="1" smtClean="0">
                <a:solidFill>
                  <a:schemeClr val="accent2">
                    <a:lumMod val="75000"/>
                  </a:schemeClr>
                </a:solidFill>
              </a:rPr>
              <a:t>ed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</a:rPr>
              <a:t>kevadlill</a:t>
            </a:r>
            <a:r>
              <a:rPr lang="et-EE" sz="2400" dirty="0" err="1" smtClean="0">
                <a:solidFill>
                  <a:schemeClr val="accent2">
                    <a:lumMod val="75000"/>
                  </a:schemeClr>
                </a:solidFill>
              </a:rPr>
              <a:t>ed</a:t>
            </a:r>
            <a:r>
              <a:rPr lang="et-EE" sz="24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br>
              <a:rPr lang="et-EE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</a:rPr>
              <a:t>lumikellukes</a:t>
            </a:r>
            <a:r>
              <a:rPr lang="et-EE" sz="2400" dirty="0" err="1" smtClean="0">
                <a:solidFill>
                  <a:schemeClr val="accent2">
                    <a:lumMod val="75000"/>
                  </a:schemeClr>
                </a:solidFill>
              </a:rPr>
              <a:t>ed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i-FI" sz="2400" dirty="0">
                <a:solidFill>
                  <a:schemeClr val="accent2">
                    <a:lumMod val="75000"/>
                  </a:schemeClr>
                </a:solidFill>
              </a:rPr>
              <a:t>ja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</a:rPr>
              <a:t>märtsikellukes</a:t>
            </a:r>
            <a:r>
              <a:rPr lang="et-EE" sz="2400" dirty="0" err="1" smtClean="0">
                <a:solidFill>
                  <a:schemeClr val="accent2">
                    <a:lumMod val="75000"/>
                  </a:schemeClr>
                </a:solidFill>
              </a:rPr>
              <a:t>ed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t-EE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34125" y="2560638"/>
            <a:ext cx="4413249" cy="3309937"/>
          </a:xfrm>
        </p:spPr>
      </p:pic>
      <p:pic>
        <p:nvPicPr>
          <p:cNvPr id="8" name="Sisu kohatäide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097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781955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2800" dirty="0" smtClean="0">
                <a:solidFill>
                  <a:schemeClr val="accent2"/>
                </a:solidFill>
              </a:rPr>
              <a:t>Õpilased uurisid loodust binokli ja luubiga.</a:t>
            </a:r>
            <a:br>
              <a:rPr lang="et-EE" sz="2800" dirty="0" smtClean="0">
                <a:solidFill>
                  <a:schemeClr val="accent2"/>
                </a:solidFill>
              </a:rPr>
            </a:br>
            <a:endParaRPr lang="et-EE" sz="2800" dirty="0">
              <a:solidFill>
                <a:schemeClr val="accent2"/>
              </a:solidFill>
            </a:endParaRPr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06747" y="2560638"/>
            <a:ext cx="2301706" cy="3309937"/>
          </a:xfrm>
          <a:prstGeom prst="rect">
            <a:avLst/>
          </a:prstGeom>
        </p:spPr>
      </p:pic>
      <p:pic>
        <p:nvPicPr>
          <p:cNvPr id="6" name="Sisu kohatäid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2" y="2560638"/>
            <a:ext cx="2567736" cy="3309937"/>
          </a:xfrm>
        </p:spPr>
      </p:pic>
    </p:spTree>
    <p:extLst>
      <p:ext uri="{BB962C8B-B14F-4D97-AF65-F5344CB8AC3E}">
        <p14:creationId xmlns:p14="http://schemas.microsoft.com/office/powerpoint/2010/main" val="3412844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>
                <a:solidFill>
                  <a:schemeClr val="accent2"/>
                </a:solidFill>
              </a:rPr>
              <a:t>Sambla sees ja puukoore all on putukate </a:t>
            </a:r>
            <a:r>
              <a:rPr lang="et-EE" dirty="0" smtClean="0">
                <a:solidFill>
                  <a:schemeClr val="accent2"/>
                </a:solidFill>
              </a:rPr>
              <a:t>ja ussikeste elupaik</a:t>
            </a:r>
            <a:endParaRPr lang="et-EE" dirty="0">
              <a:solidFill>
                <a:schemeClr val="accent2"/>
              </a:solidFill>
            </a:endParaRPr>
          </a:p>
        </p:txBody>
      </p:sp>
      <p:pic>
        <p:nvPicPr>
          <p:cNvPr id="6" name="Sisu kohatäid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13" y="2635453"/>
            <a:ext cx="2482452" cy="3309937"/>
          </a:xfrm>
        </p:spPr>
      </p:pic>
      <p:pic>
        <p:nvPicPr>
          <p:cNvPr id="21" name="Sisu kohatäide 2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2851" y="2923712"/>
            <a:ext cx="3309937" cy="2482452"/>
          </a:xfrm>
        </p:spPr>
      </p:pic>
    </p:spTree>
    <p:extLst>
      <p:ext uri="{BB962C8B-B14F-4D97-AF65-F5344CB8AC3E}">
        <p14:creationId xmlns:p14="http://schemas.microsoft.com/office/powerpoint/2010/main" val="38690318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aniline">
  <a:themeElements>
    <a:clrScheme name="Orgaanilin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aniline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anilin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441</TotalTime>
  <Words>251</Words>
  <Application>Microsoft Office PowerPoint</Application>
  <PresentationFormat>Laiekraan</PresentationFormat>
  <Paragraphs>38</Paragraphs>
  <Slides>11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11</vt:i4>
      </vt:variant>
    </vt:vector>
  </HeadingPairs>
  <TitlesOfParts>
    <vt:vector size="15" baseType="lpstr">
      <vt:lpstr>Arial</vt:lpstr>
      <vt:lpstr>Garamond</vt:lpstr>
      <vt:lpstr>Times New Roman</vt:lpstr>
      <vt:lpstr>Orgaaniline</vt:lpstr>
      <vt:lpstr>Matk „Elurikkust kaitsel“</vt:lpstr>
      <vt:lpstr>PowerPointi esitlus</vt:lpstr>
      <vt:lpstr>PowerPointi esitlus</vt:lpstr>
      <vt:lpstr>Pargis nägime palju huvitavat: puid, taimi ja linde</vt:lpstr>
      <vt:lpstr>Pargis kasvas palju erinevaid puid ja põõsaid.   Mõned olid juba väga vanad ja samblaga kaetud. </vt:lpstr>
      <vt:lpstr>Nägime puhkevaid pungi ja tärkavaid taimi</vt:lpstr>
      <vt:lpstr>Silma rõõmustasid esimesed kevadlilled:  lumikellukesed ja märtsikellukesed.</vt:lpstr>
      <vt:lpstr>Õpilased uurisid loodust binokli ja luubiga. </vt:lpstr>
      <vt:lpstr>Sambla sees ja puukoore all on putukate ja ussikeste elupaik</vt:lpstr>
      <vt:lpstr>PowerPointi esitlus</vt:lpstr>
      <vt:lpstr>Loodus on meie jaoks väärtus</vt:lpstr>
    </vt:vector>
  </TitlesOfParts>
  <Company>JKHK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Veve Kallasaru</dc:creator>
  <cp:lastModifiedBy>Veve Kallasaru</cp:lastModifiedBy>
  <cp:revision>14</cp:revision>
  <dcterms:created xsi:type="dcterms:W3CDTF">2020-03-22T14:04:49Z</dcterms:created>
  <dcterms:modified xsi:type="dcterms:W3CDTF">2021-04-15T11:50:29Z</dcterms:modified>
</cp:coreProperties>
</file>